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19150" y="1143900"/>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32000" y="10718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57125" y="3050525"/>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80450" y="3279125"/>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36950" y="1278175"/>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36950" y="3050525"/>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91019" y="3050525"/>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36938" y="714320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21075" y="130145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95175" y="3050524"/>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42200" y="7148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67725" y="3050525"/>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24500" y="3813188"/>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95138" y="5973625"/>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343700" y="283425"/>
            <a:ext cx="7290900" cy="386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Regression Modeling Results </a:t>
            </a:r>
            <a:endParaRPr sz="2100">
              <a:solidFill>
                <a:srgbClr val="000000"/>
              </a:solidFill>
              <a:latin typeface="Google Sans SemiBold"/>
              <a:ea typeface="Google Sans SemiBold"/>
              <a:cs typeface="Google Sans SemiBold"/>
              <a:sym typeface="Google Sans SemiBold"/>
            </a:endParaRPr>
          </a:p>
        </p:txBody>
      </p:sp>
      <p:pic>
        <p:nvPicPr>
          <p:cNvPr id="229" name="Google Shape;229;p9"/>
          <p:cNvPicPr preferRelativeResize="0"/>
          <p:nvPr/>
        </p:nvPicPr>
        <p:blipFill>
          <a:blip r:embed="rId3">
            <a:alphaModFix/>
          </a:blip>
          <a:stretch>
            <a:fillRect/>
          </a:stretch>
        </p:blipFill>
        <p:spPr>
          <a:xfrm>
            <a:off x="5825369" y="0"/>
            <a:ext cx="1947034" cy="562800"/>
          </a:xfrm>
          <a:prstGeom prst="rect">
            <a:avLst/>
          </a:prstGeom>
          <a:noFill/>
          <a:ln>
            <a:noFill/>
          </a:ln>
        </p:spPr>
      </p:pic>
      <p:sp>
        <p:nvSpPr>
          <p:cNvPr id="230" name="Google Shape;230;p9"/>
          <p:cNvSpPr txBox="1"/>
          <p:nvPr/>
        </p:nvSpPr>
        <p:spPr>
          <a:xfrm>
            <a:off x="438150" y="612675"/>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sp>
        <p:nvSpPr>
          <p:cNvPr id="231" name="Google Shape;231;p9"/>
          <p:cNvSpPr txBox="1"/>
          <p:nvPr/>
        </p:nvSpPr>
        <p:spPr>
          <a:xfrm>
            <a:off x="454950" y="1707725"/>
            <a:ext cx="68625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Clr>
                <a:schemeClr val="dk1"/>
              </a:buClr>
              <a:buSzPts val="1100"/>
              <a:buFont typeface="Arial"/>
              <a:buNone/>
            </a:pPr>
            <a:r>
              <a:rPr lang="en" sz="1100">
                <a:solidFill>
                  <a:schemeClr val="dk1"/>
                </a:solidFill>
              </a:rPr>
              <a:t>The Waze data team is actively developing a data analytics project aimed at driving overall growth by reducing monthly user churn on the Waze app. In this context, churn refers to users who have either uninstalled the app or stopped using it altogether.To support this initiative, the team set out to build a binomial logistic regression model, known for its flexibility and predictive power, which can help inform broader business decisions. </a:t>
            </a:r>
            <a:r>
              <a:rPr b="1" lang="en" sz="1100">
                <a:solidFill>
                  <a:schemeClr val="dk1"/>
                </a:solidFill>
              </a:rPr>
              <a:t>This report highlights key insights and findings from Milestone 5, which will guide the future development of the overall project.</a:t>
            </a:r>
            <a:endParaRPr b="1" sz="1100">
              <a:latin typeface="Roboto"/>
              <a:ea typeface="Roboto"/>
              <a:cs typeface="Roboto"/>
              <a:sym typeface="Roboto"/>
            </a:endParaRPr>
          </a:p>
        </p:txBody>
      </p:sp>
      <p:sp>
        <p:nvSpPr>
          <p:cNvPr id="232" name="Google Shape;232;p9"/>
          <p:cNvSpPr txBox="1"/>
          <p:nvPr/>
        </p:nvSpPr>
        <p:spPr>
          <a:xfrm>
            <a:off x="438150" y="3497625"/>
            <a:ext cx="3415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Roboto"/>
                <a:ea typeface="Roboto"/>
                <a:cs typeface="Roboto"/>
                <a:sym typeface="Roboto"/>
              </a:rPr>
              <a:t>Milestone 5 - Regression Modeling  </a:t>
            </a:r>
            <a:endParaRPr b="1" sz="1200">
              <a:latin typeface="Roboto"/>
              <a:ea typeface="Roboto"/>
              <a:cs typeface="Roboto"/>
              <a:sym typeface="Roboto"/>
            </a:endParaRPr>
          </a:p>
        </p:txBody>
      </p:sp>
      <p:sp>
        <p:nvSpPr>
          <p:cNvPr id="233" name="Google Shape;233;p9"/>
          <p:cNvSpPr txBox="1"/>
          <p:nvPr/>
        </p:nvSpPr>
        <p:spPr>
          <a:xfrm>
            <a:off x="533850" y="3866932"/>
            <a:ext cx="3224100" cy="31527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a:t>
            </a:r>
            <a:r>
              <a:rPr lang="en" sz="1100">
                <a:solidFill>
                  <a:srgbClr val="000000"/>
                </a:solidFill>
                <a:latin typeface="Roboto"/>
                <a:ea typeface="Roboto"/>
                <a:cs typeface="Roboto"/>
                <a:sym typeface="Roboto"/>
              </a:rPr>
              <a:t>Apply user data to build and analyze a binomial logistic regression model.</a:t>
            </a:r>
            <a:endParaRPr sz="1100">
              <a:solidFill>
                <a:srgbClr val="000000"/>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rgbClr val="000000"/>
                </a:solidFill>
              </a:rPr>
              <a:t>🎯</a:t>
            </a:r>
            <a:r>
              <a:rPr lang="en" sz="1200">
                <a:solidFill>
                  <a:srgbClr val="000000"/>
                </a:solidFill>
              </a:rPr>
              <a:t> </a:t>
            </a:r>
            <a:r>
              <a:rPr b="1" lang="en" sz="1200">
                <a:solidFill>
                  <a:srgbClr val="000000"/>
                </a:solidFill>
                <a:latin typeface="Roboto"/>
                <a:ea typeface="Roboto"/>
                <a:cs typeface="Roboto"/>
                <a:sym typeface="Roboto"/>
              </a:rPr>
              <a:t>Methods:</a:t>
            </a:r>
            <a:r>
              <a:rPr lang="en" sz="1200">
                <a:solidFill>
                  <a:srgbClr val="000000"/>
                </a:solidFill>
                <a:latin typeface="Roboto"/>
                <a:ea typeface="Roboto"/>
                <a:cs typeface="Roboto"/>
                <a:sym typeface="Roboto"/>
              </a:rPr>
              <a:t> </a:t>
            </a:r>
            <a:endParaRPr sz="1200">
              <a:solidFill>
                <a:srgbClr val="000000"/>
              </a:solidFill>
              <a:latin typeface="Roboto"/>
              <a:ea typeface="Roboto"/>
              <a:cs typeface="Roboto"/>
              <a:sym typeface="Roboto"/>
            </a:endParaRPr>
          </a:p>
          <a:p>
            <a:pPr indent="-184150" lvl="0" marL="457200" rtl="0" algn="l">
              <a:lnSpc>
                <a:spcPct val="100000"/>
              </a:lnSpc>
              <a:spcBef>
                <a:spcPts val="500"/>
              </a:spcBef>
              <a:spcAft>
                <a:spcPts val="0"/>
              </a:spcAft>
              <a:buClr>
                <a:srgbClr val="000000"/>
              </a:buClr>
              <a:buSzPts val="1100"/>
              <a:buFont typeface="Roboto"/>
              <a:buChar char="●"/>
            </a:pPr>
            <a:r>
              <a:rPr lang="en" sz="1100">
                <a:solidFill>
                  <a:srgbClr val="000000"/>
                </a:solidFill>
                <a:latin typeface="Roboto"/>
                <a:ea typeface="Roboto"/>
                <a:cs typeface="Roboto"/>
                <a:sym typeface="Roboto"/>
              </a:rPr>
              <a:t>Created features of interest to the stakeholders and business scenario</a:t>
            </a:r>
            <a:endParaRPr sz="1100">
              <a:solidFill>
                <a:srgbClr val="000000"/>
              </a:solidFill>
              <a:latin typeface="Roboto"/>
              <a:ea typeface="Roboto"/>
              <a:cs typeface="Roboto"/>
              <a:sym typeface="Roboto"/>
            </a:endParaRPr>
          </a:p>
          <a:p>
            <a:pPr indent="-184150" lvl="0" marL="457200" rtl="0" algn="l">
              <a:lnSpc>
                <a:spcPct val="100000"/>
              </a:lnSpc>
              <a:spcBef>
                <a:spcPts val="0"/>
              </a:spcBef>
              <a:spcAft>
                <a:spcPts val="0"/>
              </a:spcAft>
              <a:buClr>
                <a:srgbClr val="000000"/>
              </a:buClr>
              <a:buSzPts val="1100"/>
              <a:buFont typeface="Roboto"/>
              <a:buChar char="●"/>
            </a:pPr>
            <a:r>
              <a:rPr lang="en" sz="1100">
                <a:solidFill>
                  <a:srgbClr val="000000"/>
                </a:solidFill>
                <a:latin typeface="Roboto"/>
                <a:ea typeface="Roboto"/>
                <a:cs typeface="Roboto"/>
                <a:sym typeface="Roboto"/>
              </a:rPr>
              <a:t>Assessed features for multicollinearity</a:t>
            </a:r>
            <a:endParaRPr sz="1100">
              <a:solidFill>
                <a:srgbClr val="000000"/>
              </a:solidFill>
              <a:latin typeface="Roboto"/>
              <a:ea typeface="Roboto"/>
              <a:cs typeface="Roboto"/>
              <a:sym typeface="Roboto"/>
            </a:endParaRPr>
          </a:p>
          <a:p>
            <a:pPr indent="-184150" lvl="0" marL="457200" rtl="0" algn="l">
              <a:lnSpc>
                <a:spcPct val="100000"/>
              </a:lnSpc>
              <a:spcBef>
                <a:spcPts val="0"/>
              </a:spcBef>
              <a:spcAft>
                <a:spcPts val="0"/>
              </a:spcAft>
              <a:buClr>
                <a:srgbClr val="000000"/>
              </a:buClr>
              <a:buSzPts val="1100"/>
              <a:buFont typeface="Roboto"/>
              <a:buChar char="●"/>
            </a:pPr>
            <a:r>
              <a:rPr lang="en" sz="1100">
                <a:solidFill>
                  <a:srgbClr val="000000"/>
                </a:solidFill>
                <a:latin typeface="Roboto"/>
                <a:ea typeface="Roboto"/>
                <a:cs typeface="Roboto"/>
                <a:sym typeface="Roboto"/>
              </a:rPr>
              <a:t>Built the regression model</a:t>
            </a:r>
            <a:endParaRPr sz="1100">
              <a:solidFill>
                <a:srgbClr val="000000"/>
              </a:solidFill>
              <a:latin typeface="Roboto"/>
              <a:ea typeface="Roboto"/>
              <a:cs typeface="Roboto"/>
              <a:sym typeface="Roboto"/>
            </a:endParaRPr>
          </a:p>
          <a:p>
            <a:pPr indent="-184150" lvl="0" marL="457200" rtl="0" algn="l">
              <a:lnSpc>
                <a:spcPct val="100000"/>
              </a:lnSpc>
              <a:spcBef>
                <a:spcPts val="0"/>
              </a:spcBef>
              <a:spcAft>
                <a:spcPts val="0"/>
              </a:spcAft>
              <a:buClr>
                <a:srgbClr val="000000"/>
              </a:buClr>
              <a:buSzPts val="1100"/>
              <a:buFont typeface="Roboto"/>
              <a:buChar char="●"/>
            </a:pPr>
            <a:r>
              <a:rPr lang="en" sz="1100">
                <a:solidFill>
                  <a:srgbClr val="000000"/>
                </a:solidFill>
                <a:latin typeface="Roboto"/>
                <a:ea typeface="Roboto"/>
                <a:cs typeface="Roboto"/>
                <a:sym typeface="Roboto"/>
              </a:rPr>
              <a:t>Evaluated model performance </a:t>
            </a:r>
            <a:endParaRPr sz="1100">
              <a:solidFill>
                <a:srgbClr val="000000"/>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rgbClr val="000000"/>
                </a:solidFill>
              </a:rPr>
              <a:t>🎯</a:t>
            </a:r>
            <a:r>
              <a:rPr lang="en" sz="1200">
                <a:solidFill>
                  <a:srgbClr val="000000"/>
                </a:solidFill>
              </a:rPr>
              <a:t> </a:t>
            </a:r>
            <a:r>
              <a:rPr b="1" lang="en" sz="1200">
                <a:solidFill>
                  <a:srgbClr val="000000"/>
                </a:solidFill>
                <a:latin typeface="Roboto"/>
                <a:ea typeface="Roboto"/>
                <a:cs typeface="Roboto"/>
                <a:sym typeface="Roboto"/>
              </a:rPr>
              <a:t>Impact:</a:t>
            </a:r>
            <a:r>
              <a:rPr lang="en" sz="1100">
                <a:solidFill>
                  <a:srgbClr val="000000"/>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rgbClr val="000000"/>
              </a:solidFill>
              <a:latin typeface="Roboto"/>
              <a:ea typeface="Roboto"/>
              <a:cs typeface="Roboto"/>
              <a:sym typeface="Roboto"/>
            </a:endParaRPr>
          </a:p>
        </p:txBody>
      </p:sp>
      <p:sp>
        <p:nvSpPr>
          <p:cNvPr id="234" name="Google Shape;234;p9"/>
          <p:cNvSpPr txBox="1"/>
          <p:nvPr/>
        </p:nvSpPr>
        <p:spPr>
          <a:xfrm>
            <a:off x="343700" y="7637400"/>
            <a:ext cx="3448800" cy="23448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rgbClr val="000000"/>
              </a:buClr>
              <a:buSzPts val="1100"/>
              <a:buFont typeface="Roboto"/>
              <a:buChar char="➔"/>
            </a:pPr>
            <a:r>
              <a:rPr b="1" lang="en" sz="1100">
                <a:solidFill>
                  <a:srgbClr val="000000"/>
                </a:solidFill>
                <a:latin typeface="Roboto"/>
                <a:ea typeface="Roboto"/>
                <a:cs typeface="Roboto"/>
                <a:sym typeface="Roboto"/>
              </a:rPr>
              <a:t>Due to the model results, our team recommends using the key insights from this project milestone to guide further exploration. </a:t>
            </a:r>
            <a:endParaRPr sz="1100">
              <a:solidFill>
                <a:srgbClr val="000000"/>
              </a:solidFill>
              <a:latin typeface="Roboto"/>
              <a:ea typeface="Roboto"/>
              <a:cs typeface="Roboto"/>
              <a:sym typeface="Roboto"/>
            </a:endParaRPr>
          </a:p>
          <a:p>
            <a:pPr indent="-184150" lvl="0" marL="285750" rtl="0" algn="l">
              <a:spcBef>
                <a:spcPts val="1000"/>
              </a:spcBef>
              <a:spcAft>
                <a:spcPts val="1000"/>
              </a:spcAft>
              <a:buClr>
                <a:srgbClr val="000000"/>
              </a:buClr>
              <a:buSzPts val="1100"/>
              <a:buFont typeface="Roboto"/>
              <a:buChar char="➔"/>
            </a:pPr>
            <a:r>
              <a:rPr b="1" lang="en" sz="1100">
                <a:solidFill>
                  <a:srgbClr val="000000"/>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pic>
        <p:nvPicPr>
          <p:cNvPr id="235" name="Google Shape;235;p9"/>
          <p:cNvPicPr preferRelativeResize="0"/>
          <p:nvPr/>
        </p:nvPicPr>
        <p:blipFill>
          <a:blip r:embed="rId4">
            <a:alphaModFix/>
          </a:blip>
          <a:stretch>
            <a:fillRect/>
          </a:stretch>
        </p:blipFill>
        <p:spPr>
          <a:xfrm>
            <a:off x="4188144" y="3615773"/>
            <a:ext cx="2581501" cy="2165453"/>
          </a:xfrm>
          <a:prstGeom prst="rect">
            <a:avLst/>
          </a:prstGeom>
          <a:noFill/>
          <a:ln>
            <a:noFill/>
          </a:ln>
        </p:spPr>
      </p:pic>
      <p:sp>
        <p:nvSpPr>
          <p:cNvPr id="236" name="Google Shape;236;p9"/>
          <p:cNvSpPr txBox="1"/>
          <p:nvPr/>
        </p:nvSpPr>
        <p:spPr>
          <a:xfrm>
            <a:off x="4505400" y="5714550"/>
            <a:ext cx="1947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latin typeface="Google Sans"/>
                <a:ea typeface="Google Sans"/>
                <a:cs typeface="Google Sans"/>
                <a:sym typeface="Google Sans"/>
              </a:rPr>
              <a:t>Note:</a:t>
            </a:r>
            <a:r>
              <a:rPr lang="en" sz="800">
                <a:latin typeface="Google Sans"/>
                <a:ea typeface="Google Sans"/>
                <a:cs typeface="Google Sans"/>
                <a:sym typeface="Google Sans"/>
              </a:rPr>
              <a:t> 1 = </a:t>
            </a:r>
            <a:r>
              <a:rPr lang="en" sz="800">
                <a:latin typeface="Google Sans"/>
                <a:ea typeface="Google Sans"/>
                <a:cs typeface="Google Sans"/>
                <a:sym typeface="Google Sans"/>
              </a:rPr>
              <a:t>churned</a:t>
            </a:r>
            <a:r>
              <a:rPr lang="en" sz="800">
                <a:latin typeface="Google Sans"/>
                <a:ea typeface="Google Sans"/>
                <a:cs typeface="Google Sans"/>
                <a:sym typeface="Google Sans"/>
              </a:rPr>
              <a:t> and 0 = retained</a:t>
            </a:r>
            <a:endParaRPr sz="800">
              <a:latin typeface="Google Sans"/>
              <a:ea typeface="Google Sans"/>
              <a:cs typeface="Google Sans"/>
              <a:sym typeface="Google Sans"/>
            </a:endParaRPr>
          </a:p>
        </p:txBody>
      </p:sp>
      <p:sp>
        <p:nvSpPr>
          <p:cNvPr id="237" name="Google Shape;237;p9"/>
          <p:cNvSpPr txBox="1"/>
          <p:nvPr/>
        </p:nvSpPr>
        <p:spPr>
          <a:xfrm>
            <a:off x="3912325" y="6111375"/>
            <a:ext cx="3354900" cy="3518400"/>
          </a:xfrm>
          <a:prstGeom prst="rect">
            <a:avLst/>
          </a:prstGeom>
          <a:noFill/>
          <a:ln>
            <a:noFill/>
          </a:ln>
        </p:spPr>
        <p:txBody>
          <a:bodyPr anchorCtr="0" anchor="t" bIns="91425" lIns="91425" spcFirstLastPara="1" rIns="91425" wrap="square" tIns="91425">
            <a:noAutofit/>
          </a:bodyPr>
          <a:lstStyle/>
          <a:p>
            <a:pPr indent="-184150" lvl="0" marL="142875" rtl="0" algn="l">
              <a:lnSpc>
                <a:spcPct val="100000"/>
              </a:lnSpc>
              <a:spcBef>
                <a:spcPts val="0"/>
              </a:spcBef>
              <a:spcAft>
                <a:spcPts val="0"/>
              </a:spcAft>
              <a:buClr>
                <a:srgbClr val="000000"/>
              </a:buClr>
              <a:buSzPts val="1100"/>
              <a:buFont typeface="Roboto"/>
              <a:buChar char="●"/>
            </a:pPr>
            <a:r>
              <a:rPr lang="en" sz="1100">
                <a:latin typeface="Roboto"/>
                <a:ea typeface="Roboto"/>
                <a:cs typeface="Roboto"/>
                <a:sym typeface="Roboto"/>
              </a:rPr>
              <a:t>The efficacy of a binomial logistic regression model is determined by accuracy, precision, and recall scores; in particular, </a:t>
            </a:r>
            <a:r>
              <a:rPr b="1" lang="en" sz="1100">
                <a:latin typeface="Roboto"/>
                <a:ea typeface="Roboto"/>
                <a:cs typeface="Roboto"/>
                <a:sym typeface="Roboto"/>
              </a:rPr>
              <a:t>recall is essential to this model as it shows the number of churned users. </a:t>
            </a:r>
            <a:endParaRPr b="1" sz="1100">
              <a:latin typeface="Roboto"/>
              <a:ea typeface="Roboto"/>
              <a:cs typeface="Roboto"/>
              <a:sym typeface="Roboto"/>
            </a:endParaRPr>
          </a:p>
          <a:p>
            <a:pPr indent="-184150" lvl="0" marL="142875" rtl="0" algn="l">
              <a:lnSpc>
                <a:spcPct val="100000"/>
              </a:lnSpc>
              <a:spcBef>
                <a:spcPts val="800"/>
              </a:spcBef>
              <a:spcAft>
                <a:spcPts val="0"/>
              </a:spcAft>
              <a:buClr>
                <a:srgbClr val="000000"/>
              </a:buClr>
              <a:buSzPts val="1100"/>
              <a:buFont typeface="Roboto"/>
              <a:buChar char="●"/>
            </a:pPr>
            <a:r>
              <a:rPr b="1" lang="en" sz="1100">
                <a:latin typeface="Roboto"/>
                <a:ea typeface="Roboto"/>
                <a:cs typeface="Roboto"/>
                <a:sym typeface="Roboto"/>
              </a:rPr>
              <a:t>The model has mediocre precision (53% of its positive predictions are correct) but very low recall, with only 9% of churned users identified.</a:t>
            </a:r>
            <a:r>
              <a:rPr lang="en" sz="1100">
                <a:latin typeface="Roboto"/>
                <a:ea typeface="Roboto"/>
                <a:cs typeface="Roboto"/>
                <a:sym typeface="Roboto"/>
              </a:rPr>
              <a:t> This means the model makes a lot of false negative predictions and fails to capture users who will churn.</a:t>
            </a:r>
            <a:endParaRPr sz="1100">
              <a:latin typeface="Roboto"/>
              <a:ea typeface="Roboto"/>
              <a:cs typeface="Roboto"/>
              <a:sym typeface="Roboto"/>
            </a:endParaRPr>
          </a:p>
          <a:p>
            <a:pPr indent="-184150" lvl="0" marL="142875" rtl="0" algn="l">
              <a:lnSpc>
                <a:spcPct val="100000"/>
              </a:lnSpc>
              <a:spcBef>
                <a:spcPts val="800"/>
              </a:spcBef>
              <a:spcAft>
                <a:spcPts val="0"/>
              </a:spcAft>
              <a:buClr>
                <a:srgbClr val="000000"/>
              </a:buClr>
              <a:buSzPts val="1100"/>
              <a:buFont typeface="Roboto"/>
              <a:buChar char="●"/>
            </a:pPr>
            <a:r>
              <a:rPr b="1" lang="en" sz="1100">
                <a:latin typeface="Roboto"/>
                <a:ea typeface="Roboto"/>
                <a:cs typeface="Roboto"/>
                <a:sym typeface="Roboto"/>
              </a:rPr>
              <a:t>Activity_days was by far the most important feature in the model.</a:t>
            </a:r>
            <a:r>
              <a:rPr lang="en" sz="1100">
                <a:latin typeface="Roboto"/>
                <a:ea typeface="Roboto"/>
                <a:cs typeface="Roboto"/>
                <a:sym typeface="Roboto"/>
              </a:rPr>
              <a:t> It had a negative correlation with user churn. </a:t>
            </a:r>
            <a:endParaRPr sz="1100">
              <a:latin typeface="Roboto"/>
              <a:ea typeface="Roboto"/>
              <a:cs typeface="Roboto"/>
              <a:sym typeface="Roboto"/>
            </a:endParaRPr>
          </a:p>
          <a:p>
            <a:pPr indent="-184150" lvl="0" marL="142875" rtl="0" algn="l">
              <a:lnSpc>
                <a:spcPct val="100000"/>
              </a:lnSpc>
              <a:spcBef>
                <a:spcPts val="800"/>
              </a:spcBef>
              <a:spcAft>
                <a:spcPts val="800"/>
              </a:spcAft>
              <a:buClr>
                <a:srgbClr val="000000"/>
              </a:buClr>
              <a:buSzPts val="1100"/>
              <a:buFont typeface="Roboto"/>
              <a:buChar char="●"/>
            </a:pPr>
            <a:r>
              <a:rPr lang="en" sz="1100">
                <a:latin typeface="Roboto"/>
                <a:ea typeface="Roboto"/>
                <a:cs typeface="Roboto"/>
                <a:sym typeface="Roboto"/>
              </a:rPr>
              <a:t>In previous EDA, user churn rate increased as the values in km_per_driving_day increased. </a:t>
            </a:r>
            <a:r>
              <a:rPr b="1" lang="en" sz="1100">
                <a:latin typeface="Roboto"/>
                <a:ea typeface="Roboto"/>
                <a:cs typeface="Roboto"/>
                <a:sym typeface="Roboto"/>
              </a:rPr>
              <a:t>In the model,</a:t>
            </a:r>
            <a:r>
              <a:rPr b="1" lang="en" sz="1100">
                <a:solidFill>
                  <a:srgbClr val="000000"/>
                </a:solidFill>
                <a:latin typeface="Roboto"/>
                <a:ea typeface="Roboto"/>
                <a:cs typeface="Roboto"/>
                <a:sym typeface="Roboto"/>
              </a:rPr>
              <a:t> distance driven per day</a:t>
            </a:r>
            <a:r>
              <a:rPr b="1" lang="en" sz="1100">
                <a:latin typeface="Roboto"/>
                <a:ea typeface="Roboto"/>
                <a:cs typeface="Roboto"/>
                <a:sym typeface="Roboto"/>
              </a:rPr>
              <a:t> was the second-least-important variable.</a:t>
            </a:r>
            <a:endParaRPr b="1" sz="11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